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Freckle Face" charset="1" panose="02000506000000020004"/>
      <p:regular r:id="rId21"/>
    </p:embeddedFont>
    <p:embeddedFont>
      <p:font typeface="KG Primary Penmanship" charset="1" panose="02000506000000020003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true" flipV="false" rot="0">
            <a:off x="824499" y="2416780"/>
            <a:ext cx="16247437" cy="7372275"/>
          </a:xfrm>
          <a:custGeom>
            <a:avLst/>
            <a:gdLst/>
            <a:ahLst/>
            <a:cxnLst/>
            <a:rect r="r" b="b" t="t" l="l"/>
            <a:pathLst>
              <a:path h="7372275" w="16247437">
                <a:moveTo>
                  <a:pt x="16247438" y="0"/>
                </a:moveTo>
                <a:lnTo>
                  <a:pt x="0" y="0"/>
                </a:lnTo>
                <a:lnTo>
                  <a:pt x="0" y="7372274"/>
                </a:lnTo>
                <a:lnTo>
                  <a:pt x="16247438" y="7372274"/>
                </a:lnTo>
                <a:lnTo>
                  <a:pt x="16247438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-777100" y="847725"/>
            <a:ext cx="19842200" cy="16338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372"/>
              </a:lnSpc>
            </a:pPr>
            <a:r>
              <a:rPr lang="en-US" sz="9551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ПОЖАРНАЯ БЕЗОПАСНОСТЬ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A9C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78319" y="1470143"/>
            <a:ext cx="8062216" cy="8431075"/>
          </a:xfrm>
          <a:custGeom>
            <a:avLst/>
            <a:gdLst/>
            <a:ahLst/>
            <a:cxnLst/>
            <a:rect r="r" b="b" t="t" l="l"/>
            <a:pathLst>
              <a:path h="8431075" w="8062216">
                <a:moveTo>
                  <a:pt x="0" y="0"/>
                </a:moveTo>
                <a:lnTo>
                  <a:pt x="8062216" y="0"/>
                </a:lnTo>
                <a:lnTo>
                  <a:pt x="8062216" y="8431075"/>
                </a:lnTo>
                <a:lnTo>
                  <a:pt x="0" y="84310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6259844" y="550629"/>
            <a:ext cx="11752558" cy="20563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6856"/>
              </a:lnSpc>
            </a:pPr>
            <a:r>
              <a:rPr lang="en-US" sz="12040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Сигнализации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102477" y="2874534"/>
            <a:ext cx="9397175" cy="5869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113"/>
              </a:lnSpc>
            </a:pPr>
            <a:r>
              <a:rPr lang="en-US" sz="4649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Дымовые извещатели являются важными устройствами безопасности в наших домах.</a:t>
            </a:r>
          </a:p>
          <a:p>
            <a:pPr algn="r" marL="0" indent="0" lvl="0">
              <a:lnSpc>
                <a:spcPts val="5113"/>
              </a:lnSpc>
            </a:pPr>
            <a:r>
              <a:rPr lang="en-US" sz="4649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Они издают громкий звук, чтобы предупредить нас о появлении дыма или пожара.</a:t>
            </a:r>
          </a:p>
          <a:p>
            <a:pPr algn="r" marL="0" indent="0" lvl="0">
              <a:lnSpc>
                <a:spcPts val="5113"/>
              </a:lnSpc>
            </a:pPr>
            <a:r>
              <a:rPr lang="en-US" sz="4649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Помните, никогда не трогайте и не играйте с дымовыми извещателями.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175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210110" y="1668114"/>
            <a:ext cx="6777318" cy="8432121"/>
          </a:xfrm>
          <a:custGeom>
            <a:avLst/>
            <a:gdLst/>
            <a:ahLst/>
            <a:cxnLst/>
            <a:rect r="r" b="b" t="t" l="l"/>
            <a:pathLst>
              <a:path h="8432121" w="6777318">
                <a:moveTo>
                  <a:pt x="0" y="0"/>
                </a:moveTo>
                <a:lnTo>
                  <a:pt x="6777318" y="0"/>
                </a:lnTo>
                <a:lnTo>
                  <a:pt x="6777318" y="8432121"/>
                </a:lnTo>
                <a:lnTo>
                  <a:pt x="0" y="843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10258" y="790575"/>
            <a:ext cx="9349042" cy="20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Учения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088895" y="3694756"/>
            <a:ext cx="10394733" cy="5417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746"/>
              </a:lnSpc>
            </a:pPr>
            <a:r>
              <a:rPr lang="en-US" sz="43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Пожарные учения — это практические упражнения, которые помогают нам узнать, что делать в случае пожара. Мы учимся спокойно выходить из здания и добираться до безопасного места встречи. Пожарные учения готовят нас к тому, чтобы оставаться в безопасности в реальных чрезвычайных ситуациях.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8365968" y="3326539"/>
            <a:ext cx="9704324" cy="6574679"/>
          </a:xfrm>
          <a:custGeom>
            <a:avLst/>
            <a:gdLst/>
            <a:ahLst/>
            <a:cxnLst/>
            <a:rect r="r" b="b" t="t" l="l"/>
            <a:pathLst>
              <a:path h="6574679" w="9704324">
                <a:moveTo>
                  <a:pt x="0" y="0"/>
                </a:moveTo>
                <a:lnTo>
                  <a:pt x="9704323" y="0"/>
                </a:lnTo>
                <a:lnTo>
                  <a:pt x="9704323" y="6574679"/>
                </a:lnTo>
                <a:lnTo>
                  <a:pt x="0" y="657467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64020" y="447139"/>
            <a:ext cx="17332113" cy="16820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3865"/>
              </a:lnSpc>
            </a:pPr>
            <a:r>
              <a:rPr lang="en-US" sz="9904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Остановись, упади и катись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52442" y="2310242"/>
            <a:ext cx="7337268" cy="73477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297"/>
              </a:lnSpc>
            </a:pPr>
            <a:r>
              <a:rPr lang="en-US" sz="48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Если загорелась наша одежда, мы должны помнить: «Остановись, упади и катись». Остановись: стой на месте.</a:t>
            </a:r>
          </a:p>
          <a:p>
            <a:pPr algn="l" marL="0" indent="0" lvl="0">
              <a:lnSpc>
                <a:spcPts val="5297"/>
              </a:lnSpc>
            </a:pPr>
            <a:r>
              <a:rPr lang="en-US" sz="48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Падение: падать на землю.</a:t>
            </a:r>
          </a:p>
          <a:p>
            <a:pPr algn="l" marL="0" indent="0" lvl="0">
              <a:lnSpc>
                <a:spcPts val="5297"/>
              </a:lnSpc>
            </a:pPr>
            <a:r>
              <a:rPr lang="en-US" sz="48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Катитесь: катись вперед и назад, чтобы потушить пламя.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175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0457124" y="1028700"/>
            <a:ext cx="6802176" cy="9084709"/>
          </a:xfrm>
          <a:custGeom>
            <a:avLst/>
            <a:gdLst/>
            <a:ahLst/>
            <a:cxnLst/>
            <a:rect r="r" b="b" t="t" l="l"/>
            <a:pathLst>
              <a:path h="9084709" w="6802176">
                <a:moveTo>
                  <a:pt x="0" y="0"/>
                </a:moveTo>
                <a:lnTo>
                  <a:pt x="6802176" y="0"/>
                </a:lnTo>
                <a:lnTo>
                  <a:pt x="6802176" y="9084709"/>
                </a:lnTo>
                <a:lnTo>
                  <a:pt x="0" y="90847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790575"/>
            <a:ext cx="10662964" cy="20923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План побега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3220827"/>
            <a:ext cx="8586835" cy="56940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435"/>
              </a:lnSpc>
            </a:pPr>
            <a:r>
              <a:rPr lang="en-US" sz="585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Важно иметь дома план эвакуации.</a:t>
            </a:r>
          </a:p>
          <a:p>
            <a:pPr algn="l" marL="0" indent="0" lvl="0">
              <a:lnSpc>
                <a:spcPts val="6435"/>
              </a:lnSpc>
            </a:pPr>
            <a:r>
              <a:rPr lang="en-US" sz="585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Знайте два способа покинуть дом в случае пожара.</a:t>
            </a:r>
          </a:p>
          <a:p>
            <a:pPr algn="l" marL="0" indent="0" lvl="0">
              <a:lnSpc>
                <a:spcPts val="6435"/>
              </a:lnSpc>
            </a:pPr>
            <a:r>
              <a:rPr lang="en-US" sz="585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Отработайте план эвакуации вместе с семьей.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A9C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175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true" flipV="false" rot="0">
            <a:off x="0" y="633070"/>
            <a:ext cx="6878406" cy="9020860"/>
          </a:xfrm>
          <a:custGeom>
            <a:avLst/>
            <a:gdLst/>
            <a:ahLst/>
            <a:cxnLst/>
            <a:rect r="r" b="b" t="t" l="l"/>
            <a:pathLst>
              <a:path h="9020860" w="6878406">
                <a:moveTo>
                  <a:pt x="6878406" y="0"/>
                </a:moveTo>
                <a:lnTo>
                  <a:pt x="0" y="0"/>
                </a:lnTo>
                <a:lnTo>
                  <a:pt x="0" y="9020860"/>
                </a:lnTo>
                <a:lnTo>
                  <a:pt x="6878406" y="9020860"/>
                </a:lnTo>
                <a:lnTo>
                  <a:pt x="6878406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803483" y="2887875"/>
            <a:ext cx="5898816" cy="5968565"/>
          </a:xfrm>
          <a:custGeom>
            <a:avLst/>
            <a:gdLst/>
            <a:ahLst/>
            <a:cxnLst/>
            <a:rect r="r" b="b" t="t" l="l"/>
            <a:pathLst>
              <a:path h="5968565" w="5898816">
                <a:moveTo>
                  <a:pt x="0" y="0"/>
                </a:moveTo>
                <a:lnTo>
                  <a:pt x="5898815" y="0"/>
                </a:lnTo>
                <a:lnTo>
                  <a:pt x="5898815" y="5968565"/>
                </a:lnTo>
                <a:lnTo>
                  <a:pt x="0" y="59685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994656" y="1056030"/>
            <a:ext cx="12633183" cy="32405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3011"/>
              </a:lnSpc>
            </a:pPr>
            <a:r>
              <a:rPr lang="en-US" sz="9293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Номер экстренной помощи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F4F4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0462395" y="738297"/>
            <a:ext cx="7725537" cy="8229600"/>
          </a:xfrm>
          <a:custGeom>
            <a:avLst/>
            <a:gdLst/>
            <a:ahLst/>
            <a:cxnLst/>
            <a:rect r="r" b="b" t="t" l="l"/>
            <a:pathLst>
              <a:path h="8229600" w="7725537">
                <a:moveTo>
                  <a:pt x="0" y="0"/>
                </a:moveTo>
                <a:lnTo>
                  <a:pt x="7725537" y="0"/>
                </a:lnTo>
                <a:lnTo>
                  <a:pt x="772553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72325" y="3113973"/>
            <a:ext cx="11528230" cy="64200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Вопросы</a:t>
            </a:r>
          </a:p>
          <a:p>
            <a:pPr algn="l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 или комментарии?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752711" y="187111"/>
            <a:ext cx="8140914" cy="9648491"/>
          </a:xfrm>
          <a:custGeom>
            <a:avLst/>
            <a:gdLst/>
            <a:ahLst/>
            <a:cxnLst/>
            <a:rect r="r" b="b" t="t" l="l"/>
            <a:pathLst>
              <a:path h="9648491" w="8140914">
                <a:moveTo>
                  <a:pt x="0" y="0"/>
                </a:moveTo>
                <a:lnTo>
                  <a:pt x="8140914" y="0"/>
                </a:lnTo>
                <a:lnTo>
                  <a:pt x="8140914" y="9648491"/>
                </a:lnTo>
                <a:lnTo>
                  <a:pt x="0" y="96484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10258" y="406012"/>
            <a:ext cx="9349042" cy="20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Огонь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989766" y="2656402"/>
            <a:ext cx="8573979" cy="6014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297"/>
              </a:lnSpc>
            </a:pPr>
            <a:r>
              <a:rPr lang="en-US" sz="48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Огонь — это яркое, горячее и опасное явление, которое может быстро распространяться. Он производит тепло, дым и пламя. Мы должны держаться подальше от огня и всегда сообщать взрослым, если видим его.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175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716256" y="1028700"/>
            <a:ext cx="9800912" cy="8796318"/>
          </a:xfrm>
          <a:custGeom>
            <a:avLst/>
            <a:gdLst/>
            <a:ahLst/>
            <a:cxnLst/>
            <a:rect r="r" b="b" t="t" l="l"/>
            <a:pathLst>
              <a:path h="8796318" w="9800912">
                <a:moveTo>
                  <a:pt x="0" y="0"/>
                </a:moveTo>
                <a:lnTo>
                  <a:pt x="9800911" y="0"/>
                </a:lnTo>
                <a:lnTo>
                  <a:pt x="9800911" y="8796318"/>
                </a:lnTo>
                <a:lnTo>
                  <a:pt x="0" y="8796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672123" y="3288706"/>
            <a:ext cx="6907646" cy="4817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4746"/>
              </a:lnSpc>
            </a:pPr>
            <a:r>
              <a:rPr lang="en-US" sz="43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Пожары могут сжигать такие вещи, как игрушки, мебель и одежду. Они могут производить много дыма и оставлять сильный запах. Огонь может обжечь кожу и нанести нам вред.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043011" y="790575"/>
            <a:ext cx="8216289" cy="20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Эффекты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C4D3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175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1894415" y="1028700"/>
            <a:ext cx="5635782" cy="8805910"/>
          </a:xfrm>
          <a:custGeom>
            <a:avLst/>
            <a:gdLst/>
            <a:ahLst/>
            <a:cxnLst/>
            <a:rect r="r" b="b" t="t" l="l"/>
            <a:pathLst>
              <a:path h="8805910" w="5635782">
                <a:moveTo>
                  <a:pt x="0" y="0"/>
                </a:moveTo>
                <a:lnTo>
                  <a:pt x="5635782" y="0"/>
                </a:lnTo>
                <a:lnTo>
                  <a:pt x="5635782" y="8805910"/>
                </a:lnTo>
                <a:lnTo>
                  <a:pt x="0" y="88059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2638425"/>
            <a:ext cx="10486769" cy="5057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6600"/>
              </a:lnSpc>
            </a:pPr>
            <a:r>
              <a:rPr lang="en-US" sz="600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Пожары могут повредить дома, здания и деревья. Они могут быть очень опасными, и важно оставаться в безопасности и предотвращать пожары.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A9C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4271957" y="806106"/>
            <a:ext cx="3387929" cy="9095112"/>
          </a:xfrm>
          <a:custGeom>
            <a:avLst/>
            <a:gdLst/>
            <a:ahLst/>
            <a:cxnLst/>
            <a:rect r="r" b="b" t="t" l="l"/>
            <a:pathLst>
              <a:path h="9095112" w="3387929">
                <a:moveTo>
                  <a:pt x="0" y="0"/>
                </a:moveTo>
                <a:lnTo>
                  <a:pt x="3387929" y="0"/>
                </a:lnTo>
                <a:lnTo>
                  <a:pt x="3387929" y="9095112"/>
                </a:lnTo>
                <a:lnTo>
                  <a:pt x="0" y="90951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028700" y="790575"/>
            <a:ext cx="9349042" cy="20923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Пожарные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676184" y="3069846"/>
            <a:ext cx="13852147" cy="6503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6435"/>
              </a:lnSpc>
            </a:pPr>
            <a:r>
              <a:rPr lang="en-US" sz="585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Пожарные — отважные герои, которые помогают нам во время пожаров.</a:t>
            </a:r>
          </a:p>
          <a:p>
            <a:pPr algn="just" marL="0" indent="0" lvl="0">
              <a:lnSpc>
                <a:spcPts val="6435"/>
              </a:lnSpc>
            </a:pPr>
            <a:r>
              <a:rPr lang="en-US" sz="585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Они носят специальное снаряжение и используют специальные инструменты для тушения пожаров.</a:t>
            </a:r>
          </a:p>
          <a:p>
            <a:pPr algn="just" marL="0" indent="0" lvl="0">
              <a:lnSpc>
                <a:spcPts val="6435"/>
              </a:lnSpc>
            </a:pPr>
            <a:r>
              <a:rPr lang="en-US" sz="585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Всегда слушайте пожарных и следуйте их указаниям.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1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698626" y="1430738"/>
            <a:ext cx="9145240" cy="8710841"/>
          </a:xfrm>
          <a:custGeom>
            <a:avLst/>
            <a:gdLst/>
            <a:ahLst/>
            <a:cxnLst/>
            <a:rect r="r" b="b" t="t" l="l"/>
            <a:pathLst>
              <a:path h="8710841" w="9145240">
                <a:moveTo>
                  <a:pt x="0" y="0"/>
                </a:moveTo>
                <a:lnTo>
                  <a:pt x="9145240" y="0"/>
                </a:lnTo>
                <a:lnTo>
                  <a:pt x="9145240" y="8710841"/>
                </a:lnTo>
                <a:lnTo>
                  <a:pt x="0" y="87108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955652" y="2582640"/>
            <a:ext cx="7303648" cy="6014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297"/>
              </a:lnSpc>
            </a:pPr>
            <a:r>
              <a:rPr lang="en-US" sz="48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Пожарная машина — это большой красный автомобиль с мигалками и громкой сиреной. Он перевозит пожарных и специальные инструменты для тушения пожаров.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578014" y="885825"/>
            <a:ext cx="8969708" cy="12521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0259"/>
              </a:lnSpc>
            </a:pPr>
            <a:r>
              <a:rPr lang="en-US" sz="7328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Пожарная машина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A40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D175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9748125" y="670561"/>
            <a:ext cx="7767332" cy="4825455"/>
          </a:xfrm>
          <a:custGeom>
            <a:avLst/>
            <a:gdLst/>
            <a:ahLst/>
            <a:cxnLst/>
            <a:rect r="r" b="b" t="t" l="l"/>
            <a:pathLst>
              <a:path h="4825455" w="7767332">
                <a:moveTo>
                  <a:pt x="0" y="0"/>
                </a:moveTo>
                <a:lnTo>
                  <a:pt x="7767332" y="0"/>
                </a:lnTo>
                <a:lnTo>
                  <a:pt x="7767332" y="4825455"/>
                </a:lnTo>
                <a:lnTo>
                  <a:pt x="0" y="48254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669638" y="1469167"/>
            <a:ext cx="9349042" cy="27080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852"/>
              </a:lnSpc>
            </a:pPr>
            <a:r>
              <a:rPr lang="en-US" sz="7751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Защитное снаряжение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813848" y="5786964"/>
            <a:ext cx="14984589" cy="36171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746"/>
              </a:lnSpc>
            </a:pPr>
            <a:r>
              <a:rPr lang="en-US" sz="4315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Средства пожарной безопасности включают огнетушитель для тушения небольших пожаров, противопожарное одеяло для подавления пламени и противодымную маску для безопасного дыхания. Пожарные носят специальную одежду и каски для защиты.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1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675049" y="221399"/>
            <a:ext cx="4762132" cy="9844202"/>
          </a:xfrm>
          <a:custGeom>
            <a:avLst/>
            <a:gdLst/>
            <a:ahLst/>
            <a:cxnLst/>
            <a:rect r="r" b="b" t="t" l="l"/>
            <a:pathLst>
              <a:path h="9844202" w="4762132">
                <a:moveTo>
                  <a:pt x="0" y="0"/>
                </a:moveTo>
                <a:lnTo>
                  <a:pt x="4762132" y="0"/>
                </a:lnTo>
                <a:lnTo>
                  <a:pt x="4762132" y="9844202"/>
                </a:lnTo>
                <a:lnTo>
                  <a:pt x="0" y="98442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5790832" y="438059"/>
            <a:ext cx="11468468" cy="20906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7070"/>
              </a:lnSpc>
            </a:pPr>
            <a:r>
              <a:rPr lang="en-US" sz="12192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Огнетушитель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5094915" y="3246099"/>
            <a:ext cx="12308596" cy="58962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802"/>
              </a:lnSpc>
            </a:pPr>
            <a:r>
              <a:rPr lang="en-US" sz="5274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Огнетушитель — это специальное устройство, распыляющее вещество для тушения пожаров. Это как гаджет супергероя, который помогает нам остановить распространение небольших пожаров и обеспечивает нашу безопасность.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17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91867" y="385782"/>
            <a:ext cx="17504267" cy="9515437"/>
            <a:chOff x="0" y="0"/>
            <a:chExt cx="16635107" cy="904295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72390" y="72390"/>
              <a:ext cx="16490328" cy="8898176"/>
            </a:xfrm>
            <a:custGeom>
              <a:avLst/>
              <a:gdLst/>
              <a:ahLst/>
              <a:cxnLst/>
              <a:rect r="r" b="b" t="t" l="l"/>
              <a:pathLst>
                <a:path h="8898176" w="16490328">
                  <a:moveTo>
                    <a:pt x="0" y="0"/>
                  </a:moveTo>
                  <a:lnTo>
                    <a:pt x="16490328" y="0"/>
                  </a:lnTo>
                  <a:lnTo>
                    <a:pt x="16490328" y="8898176"/>
                  </a:lnTo>
                  <a:lnTo>
                    <a:pt x="0" y="8898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6635107" cy="9042956"/>
            </a:xfrm>
            <a:custGeom>
              <a:avLst/>
              <a:gdLst/>
              <a:ahLst/>
              <a:cxnLst/>
              <a:rect r="r" b="b" t="t" l="l"/>
              <a:pathLst>
                <a:path h="9042956" w="16635107">
                  <a:moveTo>
                    <a:pt x="16490328" y="8898176"/>
                  </a:moveTo>
                  <a:lnTo>
                    <a:pt x="16635107" y="8898176"/>
                  </a:lnTo>
                  <a:lnTo>
                    <a:pt x="16635107" y="9042956"/>
                  </a:lnTo>
                  <a:lnTo>
                    <a:pt x="16490328" y="9042956"/>
                  </a:lnTo>
                  <a:lnTo>
                    <a:pt x="16490328" y="8898176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8898176"/>
                  </a:lnTo>
                  <a:lnTo>
                    <a:pt x="0" y="8898176"/>
                  </a:lnTo>
                  <a:lnTo>
                    <a:pt x="0" y="144780"/>
                  </a:lnTo>
                  <a:close/>
                  <a:moveTo>
                    <a:pt x="0" y="8898176"/>
                  </a:moveTo>
                  <a:lnTo>
                    <a:pt x="144780" y="8898176"/>
                  </a:lnTo>
                  <a:lnTo>
                    <a:pt x="144780" y="9042956"/>
                  </a:lnTo>
                  <a:lnTo>
                    <a:pt x="0" y="9042956"/>
                  </a:lnTo>
                  <a:lnTo>
                    <a:pt x="0" y="8898176"/>
                  </a:lnTo>
                  <a:close/>
                  <a:moveTo>
                    <a:pt x="16490328" y="144780"/>
                  </a:moveTo>
                  <a:lnTo>
                    <a:pt x="16635107" y="144780"/>
                  </a:lnTo>
                  <a:lnTo>
                    <a:pt x="16635107" y="8898176"/>
                  </a:lnTo>
                  <a:lnTo>
                    <a:pt x="16490328" y="8898176"/>
                  </a:lnTo>
                  <a:lnTo>
                    <a:pt x="16490328" y="144780"/>
                  </a:lnTo>
                  <a:close/>
                  <a:moveTo>
                    <a:pt x="144780" y="8898176"/>
                  </a:moveTo>
                  <a:lnTo>
                    <a:pt x="16490328" y="8898176"/>
                  </a:lnTo>
                  <a:lnTo>
                    <a:pt x="16490328" y="9042956"/>
                  </a:lnTo>
                  <a:lnTo>
                    <a:pt x="144780" y="9042956"/>
                  </a:lnTo>
                  <a:lnTo>
                    <a:pt x="144780" y="8898176"/>
                  </a:lnTo>
                  <a:close/>
                  <a:moveTo>
                    <a:pt x="16490328" y="0"/>
                  </a:moveTo>
                  <a:lnTo>
                    <a:pt x="16635107" y="0"/>
                  </a:lnTo>
                  <a:lnTo>
                    <a:pt x="16635107" y="144780"/>
                  </a:lnTo>
                  <a:lnTo>
                    <a:pt x="16490328" y="144780"/>
                  </a:lnTo>
                  <a:lnTo>
                    <a:pt x="16490328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16490328" y="0"/>
                  </a:lnTo>
                  <a:lnTo>
                    <a:pt x="16490328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287991" y="1335944"/>
            <a:ext cx="6777318" cy="8873738"/>
          </a:xfrm>
          <a:custGeom>
            <a:avLst/>
            <a:gdLst/>
            <a:ahLst/>
            <a:cxnLst/>
            <a:rect r="r" b="b" t="t" l="l"/>
            <a:pathLst>
              <a:path h="8873738" w="6777318">
                <a:moveTo>
                  <a:pt x="0" y="0"/>
                </a:moveTo>
                <a:lnTo>
                  <a:pt x="6777317" y="0"/>
                </a:lnTo>
                <a:lnTo>
                  <a:pt x="6777317" y="8873738"/>
                </a:lnTo>
                <a:lnTo>
                  <a:pt x="0" y="88737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961945" y="950364"/>
            <a:ext cx="12729988" cy="16754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13701"/>
              </a:lnSpc>
            </a:pPr>
            <a:r>
              <a:rPr lang="en-US" sz="9786">
                <a:solidFill>
                  <a:srgbClr val="000000"/>
                </a:solidFill>
                <a:latin typeface="Freckle Face"/>
                <a:ea typeface="Freckle Face"/>
                <a:cs typeface="Freckle Face"/>
                <a:sym typeface="Freckle Face"/>
              </a:rPr>
              <a:t>Пожарный шланг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232189" y="3165982"/>
            <a:ext cx="10027111" cy="6050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5940"/>
              </a:lnSpc>
            </a:pPr>
            <a:r>
              <a:rPr lang="en-US" sz="5400">
                <a:solidFill>
                  <a:srgbClr val="000000"/>
                </a:solidFill>
                <a:latin typeface="KG Primary Penmanship"/>
                <a:ea typeface="KG Primary Penmanship"/>
                <a:cs typeface="KG Primary Penmanship"/>
                <a:sym typeface="KG Primary Penmanship"/>
              </a:rPr>
              <a:t>Пожарные подключают свои шланги к гидрантам, чтобы быстро получить воду. Это как гигантский водопроводный кран, который помогает им быстрее тушить пожары и спасать жизни.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DAGfy4Ymc78</dc:identifier>
  <dcterms:modified xsi:type="dcterms:W3CDTF">2011-08-01T06:04:30Z</dcterms:modified>
  <cp:revision>1</cp:revision>
  <dc:title>пожар</dc:title>
</cp:coreProperties>
</file>